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35" r:id="rId5"/>
    <p:sldId id="258" r:id="rId6"/>
    <p:sldId id="2439" r:id="rId7"/>
    <p:sldId id="259" r:id="rId8"/>
    <p:sldId id="260" r:id="rId9"/>
    <p:sldId id="2440" r:id="rId10"/>
    <p:sldId id="2441" r:id="rId11"/>
    <p:sldId id="2442" r:id="rId12"/>
    <p:sldId id="2443" r:id="rId13"/>
    <p:sldId id="2432" r:id="rId14"/>
    <p:sldId id="2447" r:id="rId15"/>
    <p:sldId id="2446" r:id="rId16"/>
    <p:sldId id="2445" r:id="rId17"/>
    <p:sldId id="256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898989"/>
    <a:srgbClr val="2F3342"/>
    <a:srgbClr val="A53F52"/>
    <a:srgbClr val="2C2153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796" autoAdjust="0"/>
  </p:normalViewPr>
  <p:slideViewPr>
    <p:cSldViewPr snapToGrid="0">
      <p:cViewPr varScale="1">
        <p:scale>
          <a:sx n="80" d="100"/>
          <a:sy n="80" d="100"/>
        </p:scale>
        <p:origin x="2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0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6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385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385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385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385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385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608738" y="6406863"/>
            <a:ext cx="194053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i="0" spc="0" dirty="0">
                <a:solidFill>
                  <a:srgbClr val="A53F5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Yahooo! Team</a:t>
            </a: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69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project: portfolio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Yahooo! Team Project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78" y="324559"/>
            <a:ext cx="6685721" cy="573989"/>
          </a:xfrm>
        </p:spPr>
        <p:txBody>
          <a:bodyPr/>
          <a:lstStyle/>
          <a:p>
            <a:r>
              <a:rPr lang="en-US" dirty="0"/>
              <a:t>Data-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150" y="1429197"/>
            <a:ext cx="5657850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/>
              <a:t>LOW INTEREST RATES</a:t>
            </a:r>
          </a:p>
          <a:p>
            <a:pPr marL="0" indent="0">
              <a:buNone/>
            </a:pPr>
            <a:r>
              <a:rPr lang="en-AU" sz="2800" dirty="0"/>
              <a:t>RBA has loosened its monetary policy with lower interest rates for improving investment and create jobs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ADE9A-5BD6-49B2-B125-89697937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144"/>
            <a:ext cx="6190832" cy="40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26C085A-EA87-4E70-BC49-D4CFA69F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193F31-6ECD-4843-8DE8-AD7A03F049D2}"/>
              </a:ext>
            </a:extLst>
          </p:cNvPr>
          <p:cNvSpPr txBox="1">
            <a:spLocks/>
          </p:cNvSpPr>
          <p:nvPr/>
        </p:nvSpPr>
        <p:spPr>
          <a:xfrm>
            <a:off x="199697" y="-252249"/>
            <a:ext cx="7177009" cy="1378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Portfolio 4 -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Optimized Crypto portfolio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 highly volatile but also ‘extremely lucrative’ investment</a:t>
            </a:r>
            <a:endParaRPr kumimoji="0" lang="en-GB" sz="105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27630A-D4CC-463C-8624-7F703386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990" y="216672"/>
            <a:ext cx="4767313" cy="278081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B7D1FE-3DE6-4CCD-AA7F-F1BB6F2DC3DE}"/>
              </a:ext>
            </a:extLst>
          </p:cNvPr>
          <p:cNvSpPr txBox="1">
            <a:spLocks/>
          </p:cNvSpPr>
          <p:nvPr/>
        </p:nvSpPr>
        <p:spPr>
          <a:xfrm>
            <a:off x="383380" y="1262524"/>
            <a:ext cx="6064965" cy="181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Assumption: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User go ‘all-in, berserk mode’ into crypto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Timeframe: 1/1/2016 – 1/1/2021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Ethereum gave better returns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Annualized return = 11000%; Cumulative return 5-y = 49,700%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 investment of $1,000 in 1/1/2016 should give a return of $497,318 in 1/1/2021 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8F503D-2FCD-455F-89D4-0B54E772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00" y="3120532"/>
            <a:ext cx="5337049" cy="3465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F1DF32-5042-4C6E-9C48-4A688779C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66" y="5153972"/>
            <a:ext cx="3395826" cy="14316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7CDB10-1982-47A4-A4DA-AA0412F86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179" y="3532867"/>
            <a:ext cx="4672738" cy="28946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58D332-ECC6-4BE2-900C-FE9CE8D12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249" y="1126570"/>
            <a:ext cx="1533741" cy="18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78" y="324559"/>
            <a:ext cx="6685721" cy="573989"/>
          </a:xfrm>
        </p:spPr>
        <p:txBody>
          <a:bodyPr/>
          <a:lstStyle/>
          <a:p>
            <a:r>
              <a:rPr lang="en-US" dirty="0"/>
              <a:t>Data-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898548"/>
            <a:ext cx="11345518" cy="5569755"/>
          </a:xfrm>
        </p:spPr>
        <p:txBody>
          <a:bodyPr>
            <a:normAutofit/>
          </a:bodyPr>
          <a:lstStyle/>
          <a:p>
            <a:pPr lvl="3"/>
            <a:endParaRPr lang="en-AU" sz="2000" dirty="0"/>
          </a:p>
          <a:p>
            <a:pPr lvl="3"/>
            <a:r>
              <a:rPr lang="en-AU" sz="2000" dirty="0"/>
              <a:t>Ranking of 4 Portfolios based on  ROI provided interesting perspective: </a:t>
            </a:r>
          </a:p>
          <a:p>
            <a:pPr lvl="4"/>
            <a:r>
              <a:rPr lang="en-AU" sz="2000" dirty="0"/>
              <a:t>ROI comparison of 4 Portfolios </a:t>
            </a:r>
          </a:p>
          <a:p>
            <a:pPr lvl="3"/>
            <a:r>
              <a:rPr lang="en-AU" sz="2000" dirty="0"/>
              <a:t>Using </a:t>
            </a:r>
            <a:r>
              <a:rPr lang="en-AU" sz="2000" dirty="0" err="1"/>
              <a:t>EfficientFrontier</a:t>
            </a:r>
            <a:r>
              <a:rPr lang="en-AU" sz="2000" dirty="0"/>
              <a:t> provided better returns when compared to user picked stock portfolio. This shows that using machine learning algorithms will outperform the returns. </a:t>
            </a:r>
          </a:p>
          <a:p>
            <a:pPr lvl="3"/>
            <a:r>
              <a:rPr lang="en-AU" sz="2000" dirty="0"/>
              <a:t>Unavailability of historical data for </a:t>
            </a:r>
            <a:r>
              <a:rPr lang="en-AU" sz="2000" dirty="0" err="1"/>
              <a:t>Crypto’s</a:t>
            </a:r>
            <a:r>
              <a:rPr lang="en-AU" sz="2000" dirty="0"/>
              <a:t> to accurately forecast the growth over next 10-years</a:t>
            </a:r>
          </a:p>
          <a:p>
            <a:pPr lvl="3"/>
            <a:r>
              <a:rPr lang="en-AU" sz="2000" dirty="0" err="1"/>
              <a:t>Crypto’s</a:t>
            </a:r>
            <a:r>
              <a:rPr lang="en-AU" sz="2000" dirty="0"/>
              <a:t> will need to part of the investment portfolio for all- considering the significant ROI.</a:t>
            </a:r>
          </a:p>
          <a:p>
            <a:pPr lvl="3"/>
            <a:r>
              <a:rPr lang="en-AU" sz="2000" dirty="0"/>
              <a:t> Keeping the money in the bank fixed term portfolio will always provide least ROI over medium to long terms.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4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989" y="-24714"/>
            <a:ext cx="5809292" cy="1831417"/>
          </a:xfrm>
        </p:spPr>
        <p:txBody>
          <a:bodyPr>
            <a:normAutofit/>
          </a:bodyPr>
          <a:lstStyle/>
          <a:p>
            <a:r>
              <a:rPr lang="en-US" sz="4800" dirty="0"/>
              <a:t>Key learnings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8625" y="1806703"/>
            <a:ext cx="6972300" cy="437579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10-year historical data for Crypto is not available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Risk is not calculated and taken in analysis- and a learning that risk is the key element for Portfolio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Investment in term deposit provides the least ROI over medium to long terms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Crypto Investment delivered maximum ROI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202124"/>
                </a:solidFill>
                <a:latin typeface="Roboto"/>
              </a:rPr>
              <a:t>In most instances, User portfolios returns will provide a lower ROI than Optimised portfolio</a:t>
            </a:r>
            <a:endParaRPr lang="en-US" sz="2400" dirty="0">
              <a:solidFill>
                <a:srgbClr val="202124"/>
              </a:solidFill>
              <a:latin typeface="Roboto"/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7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 to project- time permitting..!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987550" y="1189038"/>
            <a:ext cx="912018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Inclusion of additional Portfolio - a Real Estate asset class- to understand the ROI differences between different asset class.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Creating a “mixed/hybrid portfolio” using </a:t>
            </a:r>
            <a:r>
              <a:rPr lang="en-AU" sz="2000" dirty="0" err="1"/>
              <a:t>Stocks+Crypto+RealEstate</a:t>
            </a:r>
            <a:r>
              <a:rPr lang="en-AU" sz="2000" dirty="0"/>
              <a:t>- and understanding the impact of ROI between 2 diversified Portfolios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Forecast interest rates using the models such as ARIMA 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Projecting the share fluctuations and future earnings.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Investigation of  the potential of commercialisation of this tool, so general public can use it as pay-per-use model.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 err="1"/>
              <a:t>Indepth</a:t>
            </a:r>
            <a:r>
              <a:rPr lang="en-AU" sz="2000" dirty="0"/>
              <a:t> analysis of risk vs return- by adding “risks of each asset class/portfolio”, individual risk and return goals.</a:t>
            </a:r>
          </a:p>
          <a:p>
            <a:pPr marL="1371600" lvl="2" indent="-457200">
              <a:buFont typeface="+mj-lt"/>
              <a:buAutoNum type="arabicPeriod"/>
            </a:pPr>
            <a:endParaRPr lang="en-AU" sz="2000" dirty="0"/>
          </a:p>
          <a:p>
            <a:pPr marL="1371600" lvl="2" indent="-457200">
              <a:buFont typeface="+mj-lt"/>
              <a:buAutoNum type="arabicPeriod"/>
            </a:pPr>
            <a:r>
              <a:rPr lang="en-AU" sz="2000" dirty="0"/>
              <a:t>Developing a mobile app for users to subscribe.. </a:t>
            </a:r>
          </a:p>
          <a:p>
            <a:pPr algn="ctr"/>
            <a:endParaRPr lang="en-US" sz="6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AD812-11EF-4B6C-899B-8AB321C45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5654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0" y="2266950"/>
            <a:ext cx="12192000" cy="31206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6600" spc="300" dirty="0">
                <a:latin typeface="+mj-lt"/>
                <a:cs typeface="Gill Sans Light" panose="020B0302020104020203" pitchFamily="34" charset="-79"/>
              </a:rPr>
              <a:t>Q &amp; A</a:t>
            </a:r>
            <a:endParaRPr kumimoji="0" lang="en-US" sz="66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158" y="1293963"/>
            <a:ext cx="5809292" cy="2888114"/>
          </a:xfrm>
        </p:spPr>
        <p:txBody>
          <a:bodyPr>
            <a:normAutofit/>
          </a:bodyPr>
          <a:lstStyle/>
          <a:p>
            <a:r>
              <a:rPr lang="en-US" sz="4800" dirty="0"/>
              <a:t>Yahooo! Team collaborators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9063"/>
            <a:ext cx="5251450" cy="1967449"/>
          </a:xfrm>
        </p:spPr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Chris Chan </a:t>
            </a:r>
          </a:p>
          <a:p>
            <a:r>
              <a:rPr lang="en-AU" dirty="0" err="1">
                <a:solidFill>
                  <a:schemeClr val="accent2">
                    <a:lumMod val="50000"/>
                  </a:schemeClr>
                </a:solidFill>
              </a:rPr>
              <a:t>Shanshan</a:t>
            </a:r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 Zhang </a:t>
            </a:r>
          </a:p>
          <a:p>
            <a:r>
              <a:rPr lang="en-AU" dirty="0" err="1">
                <a:solidFill>
                  <a:schemeClr val="accent2">
                    <a:lumMod val="50000"/>
                  </a:schemeClr>
                </a:solidFill>
              </a:rPr>
              <a:t>Sreenivas</a:t>
            </a:r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dirty="0" err="1">
                <a:solidFill>
                  <a:schemeClr val="accent2">
                    <a:lumMod val="50000"/>
                  </a:schemeClr>
                </a:solidFill>
              </a:rPr>
              <a:t>Kalva</a:t>
            </a:r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Desmond Phan </a:t>
            </a:r>
          </a:p>
          <a:p>
            <a:r>
              <a:rPr lang="en-AU" dirty="0">
                <a:solidFill>
                  <a:schemeClr val="accent2">
                    <a:lumMod val="50000"/>
                  </a:schemeClr>
                </a:solidFill>
              </a:rPr>
              <a:t>Hemal Bavishi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49" y="46106"/>
            <a:ext cx="609600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349" y="3523791"/>
            <a:ext cx="6525867" cy="2019300"/>
          </a:xfrm>
        </p:spPr>
        <p:txBody>
          <a:bodyPr>
            <a:normAutofit fontScale="92500"/>
          </a:bodyPr>
          <a:lstStyle/>
          <a:p>
            <a:r>
              <a:rPr lang="en-AU" b="1" dirty="0">
                <a:solidFill>
                  <a:schemeClr val="accent2">
                    <a:lumMod val="50000"/>
                  </a:schemeClr>
                </a:solidFill>
              </a:rPr>
              <a:t>PORTFOLIO ANALYSIS</a:t>
            </a:r>
          </a:p>
          <a:p>
            <a:r>
              <a:rPr lang="en-AU" b="1" dirty="0">
                <a:solidFill>
                  <a:schemeClr val="accent2">
                    <a:lumMod val="50000"/>
                  </a:schemeClr>
                </a:solidFill>
              </a:rPr>
              <a:t> 1. ROI analysis of each Portfolio </a:t>
            </a:r>
          </a:p>
          <a:p>
            <a:r>
              <a:rPr lang="en-AU" b="1" dirty="0">
                <a:solidFill>
                  <a:schemeClr val="accent2">
                    <a:lumMod val="50000"/>
                  </a:schemeClr>
                </a:solidFill>
              </a:rPr>
              <a:t> 2. Recommending the Portfolio   </a:t>
            </a:r>
          </a:p>
          <a:p>
            <a:r>
              <a:rPr lang="en-AU" b="1" dirty="0">
                <a:solidFill>
                  <a:schemeClr val="accent2">
                    <a:lumMod val="50000"/>
                  </a:schemeClr>
                </a:solidFill>
              </a:rPr>
              <a:t>with the highest ROI. 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Key discussion points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939114"/>
            <a:ext cx="6043246" cy="532279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AU" sz="1800" b="1" dirty="0"/>
              <a:t>Should one of the Portfolios be user defined?</a:t>
            </a:r>
          </a:p>
          <a:p>
            <a:pPr lvl="0"/>
            <a:r>
              <a:rPr lang="en-AU" sz="1800" b="1" dirty="0"/>
              <a:t>If one of the comparative analysis should be based on the option by user to just put the investment amount in term deposit</a:t>
            </a:r>
          </a:p>
          <a:p>
            <a:pPr lvl="0"/>
            <a:r>
              <a:rPr lang="en-AU" sz="1800" b="1" dirty="0"/>
              <a:t>Should one of the portfolios to be picked include Crypto assets..?</a:t>
            </a:r>
          </a:p>
          <a:p>
            <a:pPr lvl="0"/>
            <a:r>
              <a:rPr lang="en-AU" sz="1800" b="1" dirty="0"/>
              <a:t>Once Portfolios to be analysed is agreed, from where to fetch the data- single source or multiple source. </a:t>
            </a:r>
          </a:p>
          <a:p>
            <a:pPr lvl="0"/>
            <a:r>
              <a:rPr lang="en-AU" sz="1800" b="1" dirty="0"/>
              <a:t>One of the elements of discussion was if the analysis can allow user to input the amount to be invested and user is able to pick the stocks as a part of program. </a:t>
            </a:r>
          </a:p>
          <a:p>
            <a:pPr lvl="0"/>
            <a:r>
              <a:rPr lang="en-AU" sz="1800" b="1" dirty="0"/>
              <a:t>Should we concentrate just on Return on investment, or we should bring in element of risk as well in our analysis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5048250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9878"/>
            <a:ext cx="5048252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0" y="365125"/>
            <a:ext cx="6381751" cy="573989"/>
          </a:xfrm>
        </p:spPr>
        <p:txBody>
          <a:bodyPr/>
          <a:lstStyle/>
          <a:p>
            <a:r>
              <a:rPr lang="en-US" dirty="0"/>
              <a:t>Discussion outcome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29250" y="939115"/>
            <a:ext cx="6381750" cy="486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0" y="1600939"/>
            <a:ext cx="6120018" cy="486736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Four Portfolios- with different parameters and structure to be selected for analysis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AU" dirty="0"/>
              <a:t>b)    Group agreed to focus on ROI as a singular factor for analysis and             </a:t>
            </a:r>
          </a:p>
          <a:p>
            <a:pPr marL="0" indent="0">
              <a:buNone/>
            </a:pPr>
            <a:r>
              <a:rPr lang="en-AU" dirty="0"/>
              <a:t>        recommendation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marL="342900" indent="-342900">
              <a:buAutoNum type="alphaLcParenR" startAt="3"/>
            </a:pPr>
            <a:r>
              <a:rPr lang="en-AU" dirty="0"/>
              <a:t>Data for the analysis was fetched from yahoo finance (for stocks and crypto) and also from </a:t>
            </a:r>
            <a:r>
              <a:rPr lang="en-AU" dirty="0" err="1"/>
              <a:t>Quandl</a:t>
            </a:r>
            <a:r>
              <a:rPr lang="en-AU" dirty="0"/>
              <a:t> (for Interest rates data)</a:t>
            </a:r>
          </a:p>
          <a:p>
            <a:pPr marL="342900" indent="-342900">
              <a:buAutoNum type="alphaLcParenR" startAt="3"/>
            </a:pPr>
            <a:endParaRPr lang="en-AU" dirty="0"/>
          </a:p>
          <a:p>
            <a:pPr marL="0" indent="0">
              <a:buNone/>
            </a:pPr>
            <a:r>
              <a:rPr lang="en-AU" dirty="0"/>
              <a:t>d)    Analysis based solely on ROI – and recommendation of investment is    </a:t>
            </a:r>
          </a:p>
          <a:p>
            <a:pPr marL="0" indent="0">
              <a:buNone/>
            </a:pPr>
            <a:r>
              <a:rPr lang="en-AU" dirty="0"/>
              <a:t>        solely based on ROI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5048250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9878"/>
            <a:ext cx="5048252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0" y="365125"/>
            <a:ext cx="6381751" cy="573989"/>
          </a:xfrm>
        </p:spPr>
        <p:txBody>
          <a:bodyPr/>
          <a:lstStyle/>
          <a:p>
            <a:r>
              <a:rPr lang="en-US" dirty="0"/>
              <a:t>Discussion outcome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29250" y="939115"/>
            <a:ext cx="6381750" cy="486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Detail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9" y="1600939"/>
            <a:ext cx="6563967" cy="486736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Four Portfolios- with different parameters and structure to be selected for analysis</a:t>
            </a:r>
          </a:p>
          <a:p>
            <a:pPr lvl="1"/>
            <a:r>
              <a:rPr lang="en-AU" sz="1600" dirty="0"/>
              <a:t>Portfolio 1 is user created stock portfolio. User selects stocks from ASX and creates custom portfolio based on their respective preference. </a:t>
            </a:r>
          </a:p>
          <a:p>
            <a:pPr lvl="1"/>
            <a:r>
              <a:rPr lang="en-AU" sz="1600" dirty="0"/>
              <a:t>Portfolio 2 is algorithm optimised stock portfolio of ASX stocks using python package</a:t>
            </a:r>
          </a:p>
          <a:p>
            <a:pPr lvl="1"/>
            <a:r>
              <a:rPr lang="en-AU" sz="1600" dirty="0"/>
              <a:t>Portfolio 3 exhibits interest earned by user to invest the available amount in term deposit with banking institution of Australia</a:t>
            </a:r>
          </a:p>
          <a:p>
            <a:pPr lvl="1"/>
            <a:r>
              <a:rPr lang="en-AU" sz="1600" dirty="0"/>
              <a:t>Portfolio 4 showcases the return on investment if whole amount is invested by user into Crypto securities with equally weightage. 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4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5048250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9878"/>
            <a:ext cx="5048252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0" y="365125"/>
            <a:ext cx="6381751" cy="573989"/>
          </a:xfrm>
        </p:spPr>
        <p:txBody>
          <a:bodyPr/>
          <a:lstStyle/>
          <a:p>
            <a:r>
              <a:rPr lang="en-US" dirty="0"/>
              <a:t>Discussion outcome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429250" y="939115"/>
            <a:ext cx="6381750" cy="486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Detail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0" y="1600939"/>
            <a:ext cx="6120018" cy="4867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b)    Group agreed to focus on ROI as a singular factor for analysis and             </a:t>
            </a:r>
          </a:p>
          <a:p>
            <a:pPr marL="0" indent="0">
              <a:buNone/>
            </a:pPr>
            <a:r>
              <a:rPr lang="en-AU" dirty="0"/>
              <a:t>        recommendation</a:t>
            </a:r>
          </a:p>
          <a:p>
            <a:pPr marL="457200" lvl="1" indent="0">
              <a:buNone/>
            </a:pPr>
            <a:r>
              <a:rPr lang="en-AU" sz="1600" dirty="0"/>
              <a:t>       Projected ROI for future based on historical performance of     </a:t>
            </a:r>
          </a:p>
          <a:p>
            <a:pPr marL="457200" lvl="1" indent="0">
              <a:buNone/>
            </a:pPr>
            <a:r>
              <a:rPr lang="en-AU" sz="1600" dirty="0"/>
              <a:t>       respective   securities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 c)   Stocks and Crypto Price Data for the analysis was fetched from yahoo finance.  RBA Interest rates data was available via </a:t>
            </a:r>
            <a:r>
              <a:rPr lang="en-AU" dirty="0" err="1"/>
              <a:t>Quandl</a:t>
            </a:r>
            <a:r>
              <a:rPr lang="en-AU" dirty="0"/>
              <a:t>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d)    Analysis based solely on ROI – and recommendation of investment is    </a:t>
            </a:r>
          </a:p>
          <a:p>
            <a:pPr marL="0" indent="0">
              <a:buNone/>
            </a:pPr>
            <a:r>
              <a:rPr lang="en-AU" dirty="0"/>
              <a:t>        solely based on ROI</a:t>
            </a:r>
          </a:p>
          <a:p>
            <a:pPr marL="0" indent="0">
              <a:buNone/>
            </a:pPr>
            <a:r>
              <a:rPr lang="en-AU" dirty="0"/>
              <a:t>	Risk analysis not factored when recommending suitable 	Portfolio for investment. 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5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Data- fetch, clean, explore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0"/>
            <a:endParaRPr lang="en-AU" dirty="0"/>
          </a:p>
          <a:p>
            <a:pPr lvl="0"/>
            <a:r>
              <a:rPr lang="en-AU" dirty="0"/>
              <a:t>10 year historical data for Crypto asset was not available. So 5-yr data was used.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Which interest rate to use for analysing option where user invests amount in term deposit. We used RBA cash rate and did not add any bank premiums.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Implementing an appropriate forecasting model to forecast future interest rates (such as ARIMA </a:t>
            </a:r>
            <a:r>
              <a:rPr lang="en-AU" dirty="0" err="1"/>
              <a:t>etc</a:t>
            </a:r>
            <a:r>
              <a:rPr lang="en-AU" dirty="0"/>
              <a:t>).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Crypto historical data not available in Alpaca. Decision made to fetch data from Yahoo Finance- and even if Data available is for 5 years, it was understood that its enough for analysis purposes</a:t>
            </a:r>
          </a:p>
          <a:p>
            <a:r>
              <a:rPr lang="en-US" dirty="0"/>
              <a:t>Clean up and formatting the Data</a:t>
            </a:r>
          </a:p>
          <a:p>
            <a:r>
              <a:rPr lang="en-US" dirty="0"/>
              <a:t>Checking the null values and formatting it</a:t>
            </a:r>
          </a:p>
          <a:p>
            <a:r>
              <a:rPr lang="en-US" dirty="0"/>
              <a:t>Checking the stats for validity and correctness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78" y="324559"/>
            <a:ext cx="6685721" cy="573989"/>
          </a:xfrm>
        </p:spPr>
        <p:txBody>
          <a:bodyPr/>
          <a:lstStyle/>
          <a:p>
            <a:r>
              <a:rPr lang="en-US" dirty="0"/>
              <a:t>Data- fetch, clean,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621634"/>
            <a:ext cx="10749169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* PRESENT JUPYTER LAB SOURCE CODE *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9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955</Words>
  <Application>Microsoft Office PowerPoint</Application>
  <PresentationFormat>Widescreen</PresentationFormat>
  <Paragraphs>128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Roboto</vt:lpstr>
      <vt:lpstr>Office Theme</vt:lpstr>
      <vt:lpstr>project: portfolio analysis</vt:lpstr>
      <vt:lpstr>Yahooo! Team collaborators</vt:lpstr>
      <vt:lpstr>purpose</vt:lpstr>
      <vt:lpstr>Key discussion points</vt:lpstr>
      <vt:lpstr>Discussion outcome</vt:lpstr>
      <vt:lpstr>Discussion outcome</vt:lpstr>
      <vt:lpstr>Discussion outcome</vt:lpstr>
      <vt:lpstr>Data- fetch, clean, explore</vt:lpstr>
      <vt:lpstr>Data- fetch, clean, explore</vt:lpstr>
      <vt:lpstr>Data- KEY FINDINGS</vt:lpstr>
      <vt:lpstr>PowerPoint Presentation</vt:lpstr>
      <vt:lpstr>Data- KEY FINDINGS</vt:lpstr>
      <vt:lpstr>Key learnings</vt:lpstr>
      <vt:lpstr>Enhancement to project- time permitting..!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2021-04-12T11:01:12Z</dcterms:created>
  <dcterms:modified xsi:type="dcterms:W3CDTF">2021-04-13T08:09:17Z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